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7" d="100"/>
          <a:sy n="77" d="100"/>
        </p:scale>
        <p:origin x="4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ticket-leader.vercel.app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457200" y="0"/>
            <a:ext cx="64008" cy="6858000"/>
          </a:xfrm>
          <a:prstGeom prst="rect">
            <a:avLst/>
          </a:prstGeom>
          <a:solidFill>
            <a:srgbClr val="A75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005840" y="822960"/>
            <a:ext cx="274320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0" b="1" i="0">
                <a:solidFill>
                  <a:srgbClr val="7C3AED"/>
                </a:solidFill>
              </a:rPr>
              <a:t>TL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40480" y="1188720"/>
            <a:ext cx="813816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000" b="1" i="0">
                <a:solidFill>
                  <a:srgbClr val="FFFFFF"/>
                </a:solidFill>
              </a:rPr>
              <a:t>TicketLeader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0480" y="2377440"/>
            <a:ext cx="813816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500" b="1" i="0" dirty="0">
                <a:solidFill>
                  <a:srgbClr val="A75EFF"/>
                </a:solidFill>
              </a:rPr>
              <a:t>Business Profile &amp; Investment Case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" y="320040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749040" y="4714076"/>
            <a:ext cx="81381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1" dirty="0">
                <a:solidFill>
                  <a:srgbClr val="B0B0C8"/>
                </a:solidFill>
              </a:rPr>
              <a:t>Fair Queues. Zero Bots. Superior Fan Experience.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40480" y="6217920"/>
            <a:ext cx="81381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0B0C8"/>
                </a:solidFill>
              </a:rPr>
              <a:t>BisonHacks 2026  ·  Confidential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A75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GO-TO-MARKET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</a:rPr>
              <a:t>Land Venues. Prove It. Scale.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389888"/>
            <a:ext cx="2834640" cy="420624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20040" y="1508760"/>
            <a:ext cx="265176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400" b="1" i="0">
                <a:solidFill>
                  <a:srgbClr val="7C3AED"/>
                </a:solidFill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" y="2103120"/>
            <a:ext cx="26517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</a:rPr>
              <a:t>Target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0" y="2596896"/>
            <a:ext cx="26517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 i="0">
                <a:solidFill>
                  <a:srgbClr val="B0B0C8"/>
                </a:solidFill>
              </a:rPr>
              <a:t>Independent venues frustrated with
Ticketmaster exclusivity &amp; high fees.
Theaters, amphitheaters, university arenas.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18688" y="1389888"/>
            <a:ext cx="2834640" cy="420624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3310128" y="1508760"/>
            <a:ext cx="265176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400" b="1" i="0">
                <a:solidFill>
                  <a:srgbClr val="7C3AED"/>
                </a:solidFill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0128" y="2103120"/>
            <a:ext cx="26517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</a:rPr>
              <a:t>Pitch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10128" y="2596896"/>
            <a:ext cx="26517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 i="0">
                <a:solidFill>
                  <a:srgbClr val="B0B0C8"/>
                </a:solidFill>
              </a:rPr>
              <a:t>"Keep 20% more per ticket.
Zero bots. BOTS Act compliant
out of the box."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08776" y="1389888"/>
            <a:ext cx="2834640" cy="420624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300216" y="1508760"/>
            <a:ext cx="265176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400" b="1" i="0">
                <a:solidFill>
                  <a:srgbClr val="7C3AED"/>
                </a:solidFill>
              </a:rPr>
              <a:t>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00216" y="2103120"/>
            <a:ext cx="26517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</a:rPr>
              <a:t>Pilot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00216" y="2596896"/>
            <a:ext cx="26517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 i="0">
                <a:solidFill>
                  <a:srgbClr val="B0B0C8"/>
                </a:solidFill>
              </a:rPr>
              <a:t>First 3 venues FREE for 6 months.
Testimonials + usage data
to sharpen the model.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98864" y="1389888"/>
            <a:ext cx="2834640" cy="420624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9290304" y="1508760"/>
            <a:ext cx="265176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400" b="1" i="0">
                <a:solidFill>
                  <a:srgbClr val="7C3AED"/>
                </a:solidFill>
              </a:rP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90304" y="2103120"/>
            <a:ext cx="26517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FFFFFF"/>
                </a:solidFill>
              </a:rPr>
              <a:t>Channel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90304" y="2596896"/>
            <a:ext cx="26517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 i="0">
                <a:solidFill>
                  <a:srgbClr val="B0B0C8"/>
                </a:solidFill>
              </a:rPr>
              <a:t>Direct venue sales ·
Pollstar &amp; INTIX conferences ·
Artist manager referrals.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600" y="5806440"/>
            <a:ext cx="117043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F5C518"/>
                </a:solidFill>
              </a:rPr>
              <a:t>Year 1: 3 pilots  ·  Year 2: 10 contracts  ·  Year 3: 50+ venues across 5 metro markets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REGULATORY TAILWIND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</a:rPr>
              <a:t>The Law Is on Our Side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371600"/>
            <a:ext cx="5394960" cy="484632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457200" y="1508760"/>
            <a:ext cx="4937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</a:rPr>
              <a:t>⚖️  BOTS Act (2016)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029968"/>
            <a:ext cx="49377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0" i="0">
                <a:solidFill>
                  <a:srgbClr val="B0B0C8"/>
                </a:solidFill>
              </a:rPr>
              <a:t>Federal law signed by President Obama.
Makes automated ticket purchases illegal.
FTC enforced $31M judgment in 2021
(reduced to $3.7M on inability to pay).
Empowers state AGs to act on behalf
of residents — multi-state enforcement.
TicketLeader's bot detection stack
is BOTS Act compliance infrastructure.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2160" y="1371600"/>
            <a:ext cx="6126480" cy="219456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6035040" y="1508760"/>
            <a:ext cx="5669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</a:rPr>
              <a:t>🏛️  DOJ Antitrust vs. Live Nation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35040" y="1965960"/>
            <a:ext cx="56692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0" i="0">
                <a:solidFill>
                  <a:srgbClr val="B0B0C8"/>
                </a:solidFill>
              </a:rPr>
              <a:t>DOJ filed antitrust suit against Live Nation/Ticketmaster.
Forced to loosen hold on reserved-seating market.
Creating space for AXS, SeatGeek — and TicketLeader.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52160" y="3749039"/>
            <a:ext cx="6126480" cy="246888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000"/>
          </a:p>
        </p:txBody>
      </p:sp>
      <p:sp>
        <p:nvSpPr>
          <p:cNvPr id="14" name="TextBox 13"/>
          <p:cNvSpPr txBox="1"/>
          <p:nvPr/>
        </p:nvSpPr>
        <p:spPr>
          <a:xfrm>
            <a:off x="6035040" y="3886200"/>
            <a:ext cx="5669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FFFFFF"/>
                </a:solidFill>
              </a:rPr>
              <a:t>📋  FTC Compliance Reminder (April 2025)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35040" y="4343400"/>
            <a:ext cx="56692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0" i="0">
                <a:solidFill>
                  <a:srgbClr val="B0B0C8"/>
                </a:solidFill>
              </a:rPr>
              <a:t>FTC issued a formal refresher warning all ticket
sellers to audit their compliance posture.
Venues using TicketLeader are automatically
compliant — a legal shield and sales differentiator.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A75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LIVE DEMO — AUTHENTICATION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FFFFFF"/>
                </a:solidFill>
              </a:rPr>
              <a:t>Seamless Login &amp; Signup Experience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182880" y="1508760"/>
            <a:ext cx="54864" cy="1005840"/>
          </a:xfrm>
          <a:prstGeom prst="rect">
            <a:avLst/>
          </a:prstGeom>
          <a:solidFill>
            <a:srgbClr val="A75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65760" y="1463040"/>
            <a:ext cx="420624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>
                <a:solidFill>
                  <a:srgbClr val="FFFFFF"/>
                </a:solidFill>
              </a:rPr>
              <a:t>⚡  Zero-Friction Auth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760" y="1856232"/>
            <a:ext cx="420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0" i="0">
                <a:solidFill>
                  <a:srgbClr val="B0B0C8"/>
                </a:solidFill>
              </a:rPr>
              <a:t>Clean two-step flow — choose Sign In or Create Account. No unnecessary fields, no CAPTCHA friction.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880" y="2971800"/>
            <a:ext cx="54864" cy="1005840"/>
          </a:xfrm>
          <a:prstGeom prst="rect">
            <a:avLst/>
          </a:prstGeom>
          <a:solidFill>
            <a:srgbClr val="A75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65760" y="2926080"/>
            <a:ext cx="420624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>
                <a:solidFill>
                  <a:srgbClr val="FFFFFF"/>
                </a:solidFill>
              </a:rPr>
              <a:t>🔒  JWT 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" y="3319272"/>
            <a:ext cx="420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0" i="0">
                <a:solidFill>
                  <a:srgbClr val="B0B0C8"/>
                </a:solidFill>
              </a:rPr>
              <a:t>Tokens expire after 7 days. bcrypt password hashing at 10 rounds. Industry-standard security from day one.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2880" y="4434840"/>
            <a:ext cx="54864" cy="1005840"/>
          </a:xfrm>
          <a:prstGeom prst="rect">
            <a:avLst/>
          </a:prstGeom>
          <a:solidFill>
            <a:srgbClr val="A75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65760" y="4389120"/>
            <a:ext cx="420624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>
                <a:solidFill>
                  <a:srgbClr val="FFFFFF"/>
                </a:solidFill>
              </a:rPr>
              <a:t>🎮  Instant Queue Access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5760" y="4782312"/>
            <a:ext cx="420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0" i="0">
                <a:solidFill>
                  <a:srgbClr val="B0B0C8"/>
                </a:solidFill>
              </a:rPr>
              <a:t>After login, users land directly in the Live Queue dashboard — one tap to join any event.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63440" y="1298448"/>
            <a:ext cx="7315200" cy="521208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4663440" y="1298448"/>
            <a:ext cx="7315200" cy="54864"/>
          </a:xfrm>
          <a:prstGeom prst="rect">
            <a:avLst/>
          </a:prstGeom>
          <a:solidFill>
            <a:srgbClr val="A75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4663440" y="1371600"/>
            <a:ext cx="7315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 i="0">
                <a:solidFill>
                  <a:srgbClr val="A75EFF"/>
                </a:solidFill>
              </a:rPr>
              <a:t>▶  DEMO VIDEO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" y="6537960"/>
            <a:ext cx="1179576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 i="1">
                <a:solidFill>
                  <a:srgbClr val="B0B0C8"/>
                </a:solidFill>
              </a:rPr>
              <a:t>Authentication · login_signup.mp4</a:t>
            </a:r>
          </a:p>
        </p:txBody>
      </p:sp>
      <p:pic>
        <p:nvPicPr>
          <p:cNvPr id="21" name="login_signup">
            <a:hlinkClick r:id="" action="ppaction://media"/>
            <a:extLst>
              <a:ext uri="{FF2B5EF4-FFF2-40B4-BE49-F238E27FC236}">
                <a16:creationId xmlns:a16="http://schemas.microsoft.com/office/drawing/2014/main" id="{80F89A1D-69DC-8D35-5BDE-E3046B512B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0192" y="2333212"/>
            <a:ext cx="6581696" cy="3087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LIVE DEMO — QUEUE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FFFFFF"/>
                </a:solidFill>
              </a:rPr>
              <a:t>Real-Time Fair Queue in 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182880" y="1508760"/>
            <a:ext cx="54864" cy="1005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65760" y="1463040"/>
            <a:ext cx="420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>
                <a:solidFill>
                  <a:srgbClr val="FFFFFF"/>
                </a:solidFill>
              </a:rPr>
              <a:t>🎯  Trivia Gate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760" y="1856232"/>
            <a:ext cx="420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0" i="0">
                <a:solidFill>
                  <a:srgbClr val="B0B0C8"/>
                </a:solidFill>
              </a:rPr>
              <a:t>Artist-specific AI questions verify humanity before entry — bots can't pass. Questions cycle so no two sessions are the same.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880" y="2971800"/>
            <a:ext cx="54864" cy="1005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65760" y="2926080"/>
            <a:ext cx="420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>
                <a:solidFill>
                  <a:srgbClr val="FFFFFF"/>
                </a:solidFill>
              </a:rPr>
              <a:t>📊  Trust Score Engine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" y="3319272"/>
            <a:ext cx="420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0" i="0">
                <a:solidFill>
                  <a:srgbClr val="B0B0C8"/>
                </a:solidFill>
              </a:rPr>
              <a:t>Answer trivia, play polls, wait patiently — all earn Trust Points. Gold &amp; Platinum members get priority position.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2880" y="4434840"/>
            <a:ext cx="54864" cy="10058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65760" y="4389120"/>
            <a:ext cx="420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>
                <a:solidFill>
                  <a:srgbClr val="FFFFFF"/>
                </a:solidFill>
              </a:rPr>
              <a:t>⚡  WebSocket Live Updates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5760" y="4782312"/>
            <a:ext cx="420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0" i="0">
                <a:solidFill>
                  <a:srgbClr val="B0B0C8"/>
                </a:solidFill>
              </a:rPr>
              <a:t>Position, estimated wait, and trust score update in real time. No refresh needed — fans always know where they stand.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63440" y="1298448"/>
            <a:ext cx="7315200" cy="521208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4663440" y="1298448"/>
            <a:ext cx="7315200" cy="54864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4663440" y="1371600"/>
            <a:ext cx="7315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 i="0">
                <a:solidFill>
                  <a:srgbClr val="7C3AED"/>
                </a:solidFill>
              </a:rPr>
              <a:t>▶  DEMO VIDEO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" y="6537960"/>
            <a:ext cx="1179576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 i="1">
                <a:solidFill>
                  <a:srgbClr val="B0B0C8"/>
                </a:solidFill>
              </a:rPr>
              <a:t>Live Queue System · live_queue.mp4</a:t>
            </a:r>
          </a:p>
        </p:txBody>
      </p:sp>
      <p:pic>
        <p:nvPicPr>
          <p:cNvPr id="21" name="live_queue">
            <a:hlinkClick r:id="" action="ppaction://media"/>
            <a:extLst>
              <a:ext uri="{FF2B5EF4-FFF2-40B4-BE49-F238E27FC236}">
                <a16:creationId xmlns:a16="http://schemas.microsoft.com/office/drawing/2014/main" id="{CF57BF15-26FB-4521-3D65-37BA350B07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3701" y="2430556"/>
            <a:ext cx="6334677" cy="2932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LIVE DEMO — 3D STADIUM &amp; ACCESSIBILITY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000" b="1" i="0">
                <a:solidFill>
                  <a:srgbClr val="FFFFFF"/>
                </a:solidFill>
              </a:rPr>
              <a:t>Find Your Seat. Find Your Parking. Effortlessly.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182880" y="1508760"/>
            <a:ext cx="54864" cy="100584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65760" y="1463040"/>
            <a:ext cx="420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>
                <a:solidFill>
                  <a:srgbClr val="FFFFFF"/>
                </a:solidFill>
              </a:rPr>
              <a:t>♿  Accessibility First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760" y="1856232"/>
            <a:ext cx="420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0" i="0">
                <a:solidFill>
                  <a:srgbClr val="B0B0C8"/>
                </a:solidFill>
              </a:rPr>
              <a:t>Fans with mobility needs can identify the shortest walking route to their section before they even arrive at the venue.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880" y="2971800"/>
            <a:ext cx="54864" cy="100584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65760" y="2926080"/>
            <a:ext cx="420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>
                <a:solidFill>
                  <a:srgbClr val="FFFFFF"/>
                </a:solidFill>
              </a:rPr>
              <a:t>🚗  Parking Guidance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" y="3319272"/>
            <a:ext cx="420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0" i="0">
                <a:solidFill>
                  <a:srgbClr val="B0B0C8"/>
                </a:solidFill>
              </a:rPr>
              <a:t>Which lot? Which entrance? The 3D viewer maps parking to seat — reducing congestion and stress for every attendee.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2880" y="4434840"/>
            <a:ext cx="54864" cy="100584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65760" y="4389120"/>
            <a:ext cx="420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>
                <a:solidFill>
                  <a:srgbClr val="FFFFFF"/>
                </a:solidFill>
              </a:rPr>
              <a:t>🗣️  Spoken TTS Directions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5760" y="4782312"/>
            <a:ext cx="420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0" i="0">
                <a:solidFill>
                  <a:srgbClr val="B0B0C8"/>
                </a:solidFill>
              </a:rPr>
              <a:t>Turn-by-turn audio directions read aloud in the app. Hands-free navigation for fans with visual impairments.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63440" y="1298448"/>
            <a:ext cx="7315200" cy="521208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4663440" y="1298448"/>
            <a:ext cx="7315200" cy="54864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4663440" y="1371600"/>
            <a:ext cx="7315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 i="0">
                <a:solidFill>
                  <a:srgbClr val="06B6D4"/>
                </a:solidFill>
              </a:rPr>
              <a:t>▶  DEMO VIDEO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" y="6537960"/>
            <a:ext cx="1179576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 i="1">
                <a:solidFill>
                  <a:srgbClr val="B0B0C8"/>
                </a:solidFill>
              </a:rPr>
              <a:t>3D Seat Finder &amp; Wayfinding · ball_movement.mp4</a:t>
            </a:r>
          </a:p>
        </p:txBody>
      </p:sp>
      <p:pic>
        <p:nvPicPr>
          <p:cNvPr id="21" name="ball_movement">
            <a:hlinkClick r:id="" action="ppaction://media"/>
            <a:extLst>
              <a:ext uri="{FF2B5EF4-FFF2-40B4-BE49-F238E27FC236}">
                <a16:creationId xmlns:a16="http://schemas.microsoft.com/office/drawing/2014/main" id="{0BB5B139-F93F-223A-A54B-8EC763352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5162" y="2448139"/>
            <a:ext cx="6811755" cy="3177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1731752" y="0"/>
            <a:ext cx="457200" cy="6858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88952" cy="64008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6793992"/>
            <a:ext cx="12188952" cy="64008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777240" y="640080"/>
            <a:ext cx="22860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000" b="1" i="0">
                <a:solidFill>
                  <a:srgbClr val="7C3AED"/>
                </a:solidFill>
              </a:rPr>
              <a:t>TL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914400"/>
            <a:ext cx="8686800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FFFFFF"/>
                </a:solidFill>
              </a:rPr>
              <a:t>The Future of Fair Ticketing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1664208"/>
            <a:ext cx="86868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 dirty="0">
                <a:solidFill>
                  <a:srgbClr val="A75EFF"/>
                </a:solidFill>
              </a:rPr>
              <a:t>is already built.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880" y="251460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796796" y="3291840"/>
            <a:ext cx="2743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600" b="1" i="0">
                <a:solidFill>
                  <a:srgbClr val="F5C518"/>
                </a:solidFill>
              </a:rPr>
              <a:t>$3.75M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6796" y="3904488"/>
            <a:ext cx="2743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B0B0C8"/>
                </a:solidFill>
              </a:rPr>
              <a:t>ARR at Scale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2876" y="3291840"/>
            <a:ext cx="2743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600" b="1" i="0">
                <a:solidFill>
                  <a:srgbClr val="F5C518"/>
                </a:solidFill>
              </a:rPr>
              <a:t>Month 18–24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2876" y="3904488"/>
            <a:ext cx="2743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B0B0C8"/>
                </a:solidFill>
              </a:rPr>
              <a:t>Break-Even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48956" y="3291840"/>
            <a:ext cx="2743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600" b="1" i="0">
                <a:solidFill>
                  <a:srgbClr val="F5C518"/>
                </a:solidFill>
              </a:rPr>
              <a:t>70–80%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48956" y="3904488"/>
            <a:ext cx="2743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B0B0C8"/>
                </a:solidFill>
              </a:rPr>
              <a:t>Gross Margin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2880" y="48463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200"/>
          </a:p>
        </p:txBody>
      </p:sp>
      <p:sp>
        <p:nvSpPr>
          <p:cNvPr id="19" name="TextBox 18"/>
          <p:cNvSpPr txBox="1"/>
          <p:nvPr/>
        </p:nvSpPr>
        <p:spPr>
          <a:xfrm>
            <a:off x="1705356" y="5193792"/>
            <a:ext cx="8686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B0B0C8"/>
                </a:solidFill>
              </a:rPr>
              <a:t>LIVE-DEMO: </a:t>
            </a:r>
            <a:r>
              <a:rPr lang="en-US" sz="2200" dirty="0">
                <a:solidFill>
                  <a:srgbClr val="B0B0C8"/>
                </a:solidFill>
                <a:hlinkClick r:id="rId2" action="ppaction://hlinkfile"/>
              </a:rPr>
              <a:t>ticket-leader.vercel.app/</a:t>
            </a:r>
            <a:endParaRPr sz="2200" b="0" i="0" dirty="0">
              <a:solidFill>
                <a:srgbClr val="B0B0C8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5356" y="5577840"/>
            <a:ext cx="8686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200" b="0" i="1" dirty="0">
                <a:solidFill>
                  <a:srgbClr val="555577"/>
                </a:solidFill>
              </a:rPr>
              <a:t>React · Node.js · MongoDB · Three.js · Google Gemini 2.5 Flash</a:t>
            </a:r>
          </a:p>
        </p:txBody>
      </p:sp>
      <p:pic>
        <p:nvPicPr>
          <p:cNvPr id="22" name="Picture 2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4995CD1-D3E7-F085-2B8D-33916AD2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552" y="208886"/>
            <a:ext cx="2141122" cy="21411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49D99-4E2C-D62F-5C73-E6CACCD21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6528" y="735283"/>
            <a:ext cx="4977103" cy="3165045"/>
          </a:xfrm>
        </p:spPr>
        <p:txBody>
          <a:bodyPr anchor="b">
            <a:normAutofit/>
          </a:bodyPr>
          <a:lstStyle/>
          <a:p>
            <a:pPr algn="l"/>
            <a:r>
              <a:rPr lang="en-US" sz="510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21A20-DFFF-3AC2-839E-120465D5C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6528" y="4078423"/>
            <a:ext cx="4977103" cy="2058657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/>
              <a:t>Made by: Daniel Adewale,</a:t>
            </a:r>
          </a:p>
          <a:p>
            <a:pPr algn="l">
              <a:lnSpc>
                <a:spcPct val="90000"/>
              </a:lnSpc>
            </a:pPr>
            <a:r>
              <a:rPr lang="en-US" sz="3000"/>
              <a:t>Mason Brogden,</a:t>
            </a:r>
          </a:p>
          <a:p>
            <a:pPr algn="l">
              <a:lnSpc>
                <a:spcPct val="90000"/>
              </a:lnSpc>
            </a:pPr>
            <a:r>
              <a:rPr lang="en-US" sz="3000"/>
              <a:t>Joseph Lewis,</a:t>
            </a:r>
          </a:p>
          <a:p>
            <a:pPr algn="l">
              <a:lnSpc>
                <a:spcPct val="90000"/>
              </a:lnSpc>
            </a:pPr>
            <a:r>
              <a:rPr lang="en-US" sz="3000"/>
              <a:t>Solomon Shasanmi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7844CFBA-C64D-8F1E-8563-49ED6332D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362" y="2776787"/>
            <a:ext cx="1288715" cy="1288715"/>
          </a:xfrm>
          <a:prstGeom prst="rect">
            <a:avLst/>
          </a:prstGeom>
        </p:spPr>
      </p:pic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28987D6C-19B0-4D69-BF42-247D076D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094" y="717111"/>
            <a:ext cx="5409934" cy="54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THE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</a:rPr>
              <a:t>The Ticketing Industry Is Broken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371600"/>
            <a:ext cx="2834640" cy="320040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20040" y="1508760"/>
            <a:ext cx="265176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800" b="1" i="0">
                <a:solidFill>
                  <a:srgbClr val="EF4444"/>
                </a:solidFill>
              </a:rPr>
              <a:t>40–60%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" y="2468880"/>
            <a:ext cx="2651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</a:rPr>
              <a:t>of high-demand tickets
bought by bots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0" y="3200400"/>
            <a:ext cx="265176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 i="1">
                <a:solidFill>
                  <a:srgbClr val="B0B0C8"/>
                </a:solidFill>
              </a:rPr>
              <a:t>Queue-it, 2024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18688" y="1371600"/>
            <a:ext cx="2834640" cy="320040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3310128" y="1508760"/>
            <a:ext cx="265176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800" b="1" i="0">
                <a:solidFill>
                  <a:srgbClr val="EF4444"/>
                </a:solidFill>
              </a:rPr>
              <a:t>96%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0128" y="2468880"/>
            <a:ext cx="2651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</a:rPr>
              <a:t>of on-sale traffic is
bots at peak events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10128" y="3200400"/>
            <a:ext cx="265176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 i="1">
                <a:solidFill>
                  <a:srgbClr val="B0B0C8"/>
                </a:solidFill>
              </a:rPr>
              <a:t>Arkose Labs, 2024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08776" y="1371600"/>
            <a:ext cx="2834640" cy="320040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300216" y="1508760"/>
            <a:ext cx="265176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800" b="1" i="0">
                <a:solidFill>
                  <a:srgbClr val="EF4444"/>
                </a:solidFill>
              </a:rPr>
              <a:t>28%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00216" y="2468880"/>
            <a:ext cx="2651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</a:rPr>
              <a:t>of face value lost
to Ticketmaster fees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00216" y="3200400"/>
            <a:ext cx="265176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 i="1">
                <a:solidFill>
                  <a:srgbClr val="B0B0C8"/>
                </a:solidFill>
              </a:rPr>
              <a:t>NGPF / Pops &amp; Hisses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98864" y="1371600"/>
            <a:ext cx="2834640" cy="320040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9290304" y="1508760"/>
            <a:ext cx="265176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800" b="1" i="0">
                <a:solidFill>
                  <a:srgbClr val="EF4444"/>
                </a:solidFill>
              </a:rPr>
              <a:t>$31M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90304" y="2468880"/>
            <a:ext cx="2651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FFFFFF"/>
                </a:solidFill>
              </a:rPr>
              <a:t>FTC BOTS Act penalty
(2021 enforcement)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90304" y="3200400"/>
            <a:ext cx="265176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 i="1">
                <a:solidFill>
                  <a:srgbClr val="B0B0C8"/>
                </a:solidFill>
              </a:rPr>
              <a:t>FTC.gov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600" y="4754880"/>
            <a:ext cx="1170432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900" b="0" i="1" dirty="0">
                <a:solidFill>
                  <a:srgbClr val="B0B0C8"/>
                </a:solidFill>
              </a:rPr>
              <a:t>Fans priced out. Artists lose control. Venues bleed margin to monopoly fees. The BOTS Act mandates compliance — yet no affordable platform delivers it end-to-end.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THE SOLUTION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FFFFFF"/>
                </a:solidFill>
              </a:rPr>
              <a:t>TicketLeader: Fair Queue SaaS for Venues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371600"/>
            <a:ext cx="2834640" cy="438912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20040" y="1508760"/>
            <a:ext cx="265176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0" i="0">
                <a:solidFill>
                  <a:srgbClr val="FFFFFF"/>
                </a:solidFill>
              </a:rPr>
              <a:t>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" y="2103120"/>
            <a:ext cx="2651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A75EFF"/>
                </a:solidFill>
              </a:rPr>
              <a:t>Multi-Layer
Bot Detection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0" y="2816352"/>
            <a:ext cx="26517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 i="0" dirty="0">
                <a:solidFill>
                  <a:srgbClr val="B0B0C8"/>
                </a:solidFill>
              </a:rPr>
              <a:t>Behavioral tracking · IP flagging
Response timing · </a:t>
            </a:r>
            <a:r>
              <a:rPr sz="2000" b="0" i="0" dirty="0" err="1">
                <a:solidFill>
                  <a:srgbClr val="B0B0C8"/>
                </a:solidFill>
              </a:rPr>
              <a:t>WebAuthn</a:t>
            </a:r>
            <a:r>
              <a:rPr sz="2000" b="0" i="0" dirty="0">
                <a:solidFill>
                  <a:srgbClr val="B0B0C8"/>
                </a:solidFill>
              </a:rPr>
              <a:t> biometric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18688" y="1371600"/>
            <a:ext cx="2834640" cy="438912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3310128" y="1508760"/>
            <a:ext cx="265176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0" i="0">
                <a:solidFill>
                  <a:srgbClr val="FFFFFF"/>
                </a:solidFill>
              </a:rPr>
              <a:t>🎯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0128" y="2103120"/>
            <a:ext cx="2651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A75EFF"/>
                </a:solidFill>
              </a:rPr>
              <a:t>AI Trivia Gate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10128" y="2816352"/>
            <a:ext cx="26517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 i="0">
                <a:solidFill>
                  <a:srgbClr val="B0B0C8"/>
                </a:solidFill>
              </a:rPr>
              <a:t>Gemini-powered artist questions
Proves humanity before queue entry
Dynamic — never the same twice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08776" y="1371600"/>
            <a:ext cx="2834640" cy="438912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300216" y="1508760"/>
            <a:ext cx="265176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0" i="0">
                <a:solidFill>
                  <a:srgbClr val="FFFFFF"/>
                </a:solidFill>
              </a:rPr>
              <a:t>🏟️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00216" y="2103120"/>
            <a:ext cx="2651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A75EFF"/>
                </a:solidFill>
              </a:rPr>
              <a:t>3D Stadium
Experience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00216" y="2816352"/>
            <a:ext cx="26517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 i="0">
                <a:solidFill>
                  <a:srgbClr val="B0B0C8"/>
                </a:solidFill>
              </a:rPr>
              <a:t>80,000-seat interactive viewer
Seat finder with TTS directions
Parking &amp; accessibility routing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98864" y="1371600"/>
            <a:ext cx="2834640" cy="438912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9290304" y="1508760"/>
            <a:ext cx="265176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0" i="0">
                <a:solidFill>
                  <a:srgbClr val="FFFFFF"/>
                </a:solidFill>
              </a:rPr>
              <a:t>📊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90304" y="2103120"/>
            <a:ext cx="2651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A75EFF"/>
                </a:solidFill>
              </a:rPr>
              <a:t>Trust Score
Queue Engine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90304" y="2816352"/>
            <a:ext cx="26517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 i="0">
                <a:solidFill>
                  <a:srgbClr val="B0B0C8"/>
                </a:solidFill>
              </a:rPr>
              <a:t>Bronze → Platinum tiers
Fans earn position via gameplay
Real-time WebSocket updates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600" y="5943600"/>
            <a:ext cx="117043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500" b="1" i="0" dirty="0">
                <a:solidFill>
                  <a:srgbClr val="F5C518"/>
                </a:solidFill>
              </a:rPr>
              <a:t>White-label · BOTS Act compliant out-of-the-box · No Ticketmaster dependency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COMPETITIVE MOAT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FFFFFF"/>
                </a:solidFill>
              </a:rPr>
              <a:t>Why We Win — And Why It's Hard to Copy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182880" y="1444752"/>
            <a:ext cx="54864" cy="9144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500"/>
          </a:p>
        </p:txBody>
      </p:sp>
      <p:sp>
        <p:nvSpPr>
          <p:cNvPr id="8" name="TextBox 7"/>
          <p:cNvSpPr txBox="1"/>
          <p:nvPr/>
        </p:nvSpPr>
        <p:spPr>
          <a:xfrm>
            <a:off x="365760" y="1417320"/>
            <a:ext cx="67665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</a:rPr>
              <a:t>The Only AI Trivia Gate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760" y="1755648"/>
            <a:ext cx="67665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0">
                <a:solidFill>
                  <a:srgbClr val="B0B0C8"/>
                </a:solidFill>
              </a:rPr>
              <a:t>No competitor uses AI-generated, artist-specific questions as human verification.
Powered by Gemini 2.5 Flash — questions are dynamic, impossible to automate.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880" y="2706624"/>
            <a:ext cx="54864" cy="9144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500"/>
          </a:p>
        </p:txBody>
      </p:sp>
      <p:sp>
        <p:nvSpPr>
          <p:cNvPr id="11" name="TextBox 10"/>
          <p:cNvSpPr txBox="1"/>
          <p:nvPr/>
        </p:nvSpPr>
        <p:spPr>
          <a:xfrm>
            <a:off x="365760" y="2679191"/>
            <a:ext cx="67665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</a:rPr>
              <a:t>Full Behavioral + Biometric Stack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" y="3017520"/>
            <a:ext cx="676656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0">
                <a:solidFill>
                  <a:srgbClr val="B0B0C8"/>
                </a:solidFill>
              </a:rPr>
              <a:t>Mouse movement, scroll cadence, click timing, and WebAuthn Face ID/Touch ID combine
into a trust score. Bots cannot fake real human physical behavior.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2880" y="3968496"/>
            <a:ext cx="54864" cy="9144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500"/>
          </a:p>
        </p:txBody>
      </p:sp>
      <p:sp>
        <p:nvSpPr>
          <p:cNvPr id="14" name="TextBox 13"/>
          <p:cNvSpPr txBox="1"/>
          <p:nvPr/>
        </p:nvSpPr>
        <p:spPr>
          <a:xfrm>
            <a:off x="365760" y="3941063"/>
            <a:ext cx="67665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</a:rPr>
              <a:t>3D Stadium + Accessibility Navigation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5760" y="4279392"/>
            <a:ext cx="67665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0">
                <a:solidFill>
                  <a:srgbClr val="B0B0C8"/>
                </a:solidFill>
              </a:rPr>
              <a:t>Interactive 80K-seat stadium with real section routing, TTS directions, and parking
guidance. A fan engagement feature no competitor has built.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2880" y="5230368"/>
            <a:ext cx="54864" cy="9144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500"/>
          </a:p>
        </p:txBody>
      </p:sp>
      <p:sp>
        <p:nvSpPr>
          <p:cNvPr id="17" name="TextBox 16"/>
          <p:cNvSpPr txBox="1"/>
          <p:nvPr/>
        </p:nvSpPr>
        <p:spPr>
          <a:xfrm>
            <a:off x="365760" y="5202936"/>
            <a:ext cx="67665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</a:rPr>
              <a:t>Trust-Score Queue = Retention Moat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60" y="5541264"/>
            <a:ext cx="67665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0">
                <a:solidFill>
                  <a:srgbClr val="B0B0C8"/>
                </a:solidFill>
              </a:rPr>
              <a:t>Fans accumulate score across events. Switching platforms means losing their ranking.
The longer they stay, the deeper the lock-in — for both fans and venues.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23760" y="1371600"/>
            <a:ext cx="4754880" cy="384048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7223760" y="1408176"/>
            <a:ext cx="14630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 dirty="0">
                <a:solidFill>
                  <a:srgbClr val="FFFFFF"/>
                </a:solidFill>
              </a:rPr>
              <a:t>Feature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78240" y="1408176"/>
            <a:ext cx="731520" cy="310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 dirty="0">
                <a:solidFill>
                  <a:srgbClr val="FFFFFF"/>
                </a:solidFill>
              </a:rPr>
              <a:t>TL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01200" y="1408176"/>
            <a:ext cx="731520" cy="310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</a:rPr>
              <a:t>TM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32720" y="1408176"/>
            <a:ext cx="777240" cy="310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</a:rPr>
              <a:t>Evbrite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55680" y="1408176"/>
            <a:ext cx="777240" cy="310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</a:rPr>
              <a:t>AXS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223760" y="1755648"/>
            <a:ext cx="4754880" cy="585216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7223760" y="1786792"/>
            <a:ext cx="14630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500" b="0" i="0" dirty="0">
                <a:solidFill>
                  <a:srgbClr val="FFFFFF"/>
                </a:solidFill>
              </a:rPr>
              <a:t>Bot detect (behavioral)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78240" y="1883664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22C55E"/>
                </a:solidFill>
              </a:rPr>
              <a:t>✓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01200" y="1883664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F5C518"/>
                </a:solidFill>
              </a:rPr>
              <a:t>~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332720" y="1883664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55680" y="1883664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F5C518"/>
                </a:solidFill>
              </a:rPr>
              <a:t>~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23760" y="2359152"/>
            <a:ext cx="4754880" cy="585216"/>
          </a:xfrm>
          <a:prstGeom prst="rect">
            <a:avLst/>
          </a:prstGeom>
          <a:solidFill>
            <a:srgbClr val="1616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7223760" y="2487168"/>
            <a:ext cx="14630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500" b="0" i="0">
                <a:solidFill>
                  <a:srgbClr val="FFFFFF"/>
                </a:solidFill>
              </a:rPr>
              <a:t>AI trivia gate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78240" y="2487168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22C55E"/>
                </a:solidFill>
              </a:rPr>
              <a:t>✓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01200" y="2487168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332720" y="2487168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55680" y="2487168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223760" y="2962656"/>
            <a:ext cx="4754880" cy="585216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223760" y="3090672"/>
            <a:ext cx="14630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500" b="0" i="0">
                <a:solidFill>
                  <a:srgbClr val="FFFFFF"/>
                </a:solidFill>
              </a:rPr>
              <a:t>Biometric verify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78240" y="3090672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22C55E"/>
                </a:solidFill>
              </a:rPr>
              <a:t>✓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01200" y="3090672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332720" y="3090672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55680" y="3090672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223760" y="3566160"/>
            <a:ext cx="4754880" cy="585216"/>
          </a:xfrm>
          <a:prstGeom prst="rect">
            <a:avLst/>
          </a:prstGeom>
          <a:solidFill>
            <a:srgbClr val="1616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7223760" y="3546690"/>
            <a:ext cx="14630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500" b="0" i="0" dirty="0">
                <a:solidFill>
                  <a:srgbClr val="FFFFFF"/>
                </a:solidFill>
              </a:rPr>
              <a:t>3D stadium viewer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778240" y="3694176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22C55E"/>
                </a:solidFill>
              </a:rPr>
              <a:t>✓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01200" y="3694176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332720" y="3694176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94176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223760" y="4169664"/>
            <a:ext cx="4754880" cy="585216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0" name="TextBox 49"/>
          <p:cNvSpPr txBox="1"/>
          <p:nvPr/>
        </p:nvSpPr>
        <p:spPr>
          <a:xfrm>
            <a:off x="7223760" y="4297680"/>
            <a:ext cx="14630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500" b="0" i="0">
                <a:solidFill>
                  <a:srgbClr val="FFFFFF"/>
                </a:solidFill>
              </a:rPr>
              <a:t>Trust queue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78240" y="4297680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22C55E"/>
                </a:solidFill>
              </a:rPr>
              <a:t>✓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601200" y="4297680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332720" y="4297680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55680" y="4297680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223760" y="4773168"/>
            <a:ext cx="4754880" cy="585216"/>
          </a:xfrm>
          <a:prstGeom prst="rect">
            <a:avLst/>
          </a:prstGeom>
          <a:solidFill>
            <a:srgbClr val="1616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6" name="TextBox 55"/>
          <p:cNvSpPr txBox="1"/>
          <p:nvPr/>
        </p:nvSpPr>
        <p:spPr>
          <a:xfrm>
            <a:off x="7223760" y="4901184"/>
            <a:ext cx="14630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500" b="0" i="0">
                <a:solidFill>
                  <a:srgbClr val="FFFFFF"/>
                </a:solidFill>
              </a:rPr>
              <a:t>White-label B2B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778240" y="4901184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22C55E"/>
                </a:solidFill>
              </a:rPr>
              <a:t>✓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01200" y="4901184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EF4444"/>
                </a:solidFill>
              </a:rPr>
              <a:t>✗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332720" y="4901184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22C55E"/>
                </a:solidFill>
              </a:rPr>
              <a:t>✓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155680" y="4901184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 i="0">
                <a:solidFill>
                  <a:srgbClr val="22C55E"/>
                </a:solidFill>
              </a:rPr>
              <a:t>✓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223760" y="5376672"/>
            <a:ext cx="4754880" cy="585216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7223760" y="5504688"/>
            <a:ext cx="14630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500" b="0" i="0">
                <a:solidFill>
                  <a:srgbClr val="FFFFFF"/>
                </a:solidFill>
              </a:rPr>
              <a:t>Fee % of ticket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778240" y="5504688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5C518"/>
                </a:solidFill>
              </a:rPr>
              <a:t>1.5–2%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601200" y="5504688"/>
            <a:ext cx="73152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19–28%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332720" y="5504688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3.7%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155680" y="5504688"/>
            <a:ext cx="7772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N/A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223760" y="5989320"/>
            <a:ext cx="47548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 i="1">
                <a:solidFill>
                  <a:srgbClr val="B0B0C8"/>
                </a:solidFill>
              </a:rPr>
              <a:t>TM=Ticketmaster · TL=TicketLeader · ~=Partial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MARKET OPPORTUNITY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FFFFFF"/>
                </a:solidFill>
              </a:rPr>
              <a:t>$39.8B Market Growing to $99.3B by 2032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973836" y="1417320"/>
            <a:ext cx="10241280" cy="118872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248156" y="1527048"/>
            <a:ext cx="96926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200" b="1" i="0" dirty="0">
                <a:solidFill>
                  <a:srgbClr val="FFFFFF"/>
                </a:solidFill>
              </a:rPr>
              <a:t>$39.8B+ TAM</a:t>
            </a:r>
            <a:r>
              <a:rPr lang="en-US" sz="2200" b="1" i="0" dirty="0">
                <a:solidFill>
                  <a:srgbClr val="FFFFFF"/>
                </a:solidFill>
              </a:rPr>
              <a:t> </a:t>
            </a:r>
            <a:r>
              <a:rPr lang="en-US" sz="1000" b="1" i="0" dirty="0">
                <a:solidFill>
                  <a:srgbClr val="FFFFFF"/>
                </a:solidFill>
              </a:rPr>
              <a:t>(Total Addressable)</a:t>
            </a:r>
            <a:endParaRPr sz="1000" b="1" i="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8156" y="2011680"/>
            <a:ext cx="969264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</a:rPr>
              <a:t>Global online event ticketing (2024)  ·  CAGR 8.9%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62556" y="2880360"/>
            <a:ext cx="7863840" cy="1188720"/>
          </a:xfrm>
          <a:prstGeom prst="rect">
            <a:avLst/>
          </a:prstGeom>
          <a:solidFill>
            <a:srgbClr val="A75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436876" y="2990088"/>
            <a:ext cx="73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200" b="1" i="0" dirty="0">
                <a:solidFill>
                  <a:srgbClr val="FFFFFF"/>
                </a:solidFill>
              </a:rPr>
              <a:t>$4.0B SAM</a:t>
            </a:r>
            <a:r>
              <a:rPr lang="en-US" sz="2200" b="1" i="0" dirty="0">
                <a:solidFill>
                  <a:srgbClr val="FFFFFF"/>
                </a:solidFill>
              </a:rPr>
              <a:t> </a:t>
            </a:r>
            <a:r>
              <a:rPr lang="en-US" sz="1000" b="1" i="0" dirty="0">
                <a:solidFill>
                  <a:srgbClr val="FFFFFF"/>
                </a:solidFill>
              </a:rPr>
              <a:t>(Serviceable-Addressable)</a:t>
            </a:r>
            <a:endParaRPr sz="2200" b="1" i="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6876" y="3474720"/>
            <a:ext cx="73152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</a:rPr>
              <a:t>Mid-market venues open to alternative platforms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42716" y="4343400"/>
            <a:ext cx="5303520" cy="118872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717036" y="4453128"/>
            <a:ext cx="47548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200" b="1" i="0" dirty="0">
                <a:solidFill>
                  <a:srgbClr val="FFFFFF"/>
                </a:solidFill>
              </a:rPr>
              <a:t>$120M SOM</a:t>
            </a:r>
            <a:r>
              <a:rPr lang="en-US" sz="2200" b="1" i="0" dirty="0">
                <a:solidFill>
                  <a:srgbClr val="FFFFFF"/>
                </a:solidFill>
              </a:rPr>
              <a:t> </a:t>
            </a:r>
            <a:r>
              <a:rPr lang="en-US" sz="1000" b="1" dirty="0">
                <a:solidFill>
                  <a:srgbClr val="FFFFFF"/>
                </a:solidFill>
              </a:rPr>
              <a:t>(Serviceable-Obtainable)</a:t>
            </a:r>
            <a:endParaRPr sz="1000" b="1" i="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17036" y="4937760"/>
            <a:ext cx="475488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FFFFFF"/>
                </a:solidFill>
              </a:rPr>
              <a:t>Year 3 realistic capture at 50+ venues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8600" y="6309360"/>
            <a:ext cx="1170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 i="1">
                <a:solidFill>
                  <a:srgbClr val="B0B0C8"/>
                </a:solidFill>
              </a:rPr>
              <a:t>Source: Grand View Research · Verified Market Research 2024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PRICING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FFFFFF"/>
                </a:solidFill>
              </a:rPr>
              <a:t>Per-Ticket SaaS — We Undercut &amp; Outperform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457200" y="1463040"/>
            <a:ext cx="3566160" cy="347472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594360" y="1600200"/>
            <a:ext cx="32918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</a:rPr>
              <a:t>Starter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" y="2057400"/>
            <a:ext cx="3291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400" b="1" i="0">
                <a:solidFill>
                  <a:srgbClr val="F5C518"/>
                </a:solidFill>
              </a:rPr>
              <a:t>$1.50/ticket
+ 2%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" y="2944368"/>
            <a:ext cx="32918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B0B0C8"/>
                </a:solidFill>
              </a:rPr>
              <a:t>Small venues
&lt; 5K capacity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97680" y="1097280"/>
            <a:ext cx="356616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5C518"/>
                </a:solidFill>
              </a:rPr>
              <a:t>★  MOST POPULAR  ★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7680" y="1389888"/>
            <a:ext cx="3566160" cy="73152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297680" y="1463040"/>
            <a:ext cx="3566160" cy="347472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434840" y="1600200"/>
            <a:ext cx="32918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</a:rPr>
              <a:t>Pro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4840" y="2057400"/>
            <a:ext cx="3291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400" b="1" i="0">
                <a:solidFill>
                  <a:srgbClr val="F5C518"/>
                </a:solidFill>
              </a:rPr>
              <a:t>$1.00/ticket
+ 1.5%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34840" y="2944368"/>
            <a:ext cx="32918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B0B0C8"/>
                </a:solidFill>
              </a:rPr>
              <a:t>Mid venues
5K – 20K seats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38160" y="1463040"/>
            <a:ext cx="3566160" cy="3474720"/>
          </a:xfrm>
          <a:prstGeom prst="rect">
            <a:avLst/>
          </a:prstGeom>
          <a:solidFill>
            <a:srgbClr val="1212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8275320" y="1600200"/>
            <a:ext cx="32918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 i="0">
                <a:solidFill>
                  <a:srgbClr val="FFFFFF"/>
                </a:solidFill>
              </a:rPr>
              <a:t>Enterprise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75320" y="2057400"/>
            <a:ext cx="3291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400" b="1" i="0">
                <a:solidFill>
                  <a:srgbClr val="F5C518"/>
                </a:solidFill>
              </a:rPr>
              <a:t>Custom
~0.75% + fee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75320" y="2944368"/>
            <a:ext cx="32918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B0B0C8"/>
                </a:solidFill>
              </a:rPr>
              <a:t>Arenas &amp; stadiums
20K+ capacity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600" y="512064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 i="0">
                <a:solidFill>
                  <a:srgbClr val="FFFFFF"/>
                </a:solidFill>
              </a:rPr>
              <a:t>vs. Competitors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" y="5532120"/>
            <a:ext cx="38404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 i="0">
                <a:solidFill>
                  <a:srgbClr val="EF4444"/>
                </a:solidFill>
              </a:rPr>
              <a:t>Ticketmaster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600" y="5870448"/>
            <a:ext cx="38404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0B0C8"/>
                </a:solidFill>
              </a:rPr>
              <a:t>19–28% of ticket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06240" y="5532120"/>
            <a:ext cx="38404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 i="0">
                <a:solidFill>
                  <a:srgbClr val="B0B0C8"/>
                </a:solidFill>
              </a:rPr>
              <a:t>Eventbrite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06240" y="5870448"/>
            <a:ext cx="38404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0B0C8"/>
                </a:solidFill>
              </a:rPr>
              <a:t>3.7% + $1.79/ticket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83879" y="5532120"/>
            <a:ext cx="38404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 i="0">
                <a:solidFill>
                  <a:srgbClr val="22C55E"/>
                </a:solidFill>
              </a:rPr>
              <a:t>TicketLeader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83879" y="5870448"/>
            <a:ext cx="38404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0B0C8"/>
                </a:solidFill>
              </a:rPr>
              <a:t>1.5–2% + $1.00–1.50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8600" y="6492240"/>
            <a:ext cx="117043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00" b="0" i="1">
                <a:solidFill>
                  <a:srgbClr val="B0B0C8"/>
                </a:solidFill>
              </a:rPr>
              <a:t>Sources: NGPF, Capterra, Pops &amp; Hisses (2024–2025)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INVESTMENT PLAN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</a:rPr>
              <a:t>Lean Year-1 Budget: $43,200+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261872"/>
            <a:ext cx="5943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 i="0">
                <a:solidFill>
                  <a:srgbClr val="A75EFF"/>
                </a:solidFill>
              </a:rPr>
              <a:t>Year 1 — Pre-Seed Operating Costs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1664208"/>
            <a:ext cx="5943600" cy="402336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20040" y="1700784"/>
            <a:ext cx="329184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</a:rPr>
              <a:t>Line Item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9039" y="1700784"/>
            <a:ext cx="100584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</a:rPr>
              <a:t>Monthly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1700784"/>
            <a:ext cx="91440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</a:rPr>
              <a:t>Annual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" y="2066543"/>
            <a:ext cx="5943600" cy="493776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320040" y="2157984"/>
            <a:ext cx="3291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</a:rPr>
              <a:t>Cloud Infrastructure (Render/AWS)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49039" y="2157984"/>
            <a:ext cx="1005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B0B0C8"/>
                </a:solidFill>
              </a:rPr>
              <a:t>$1,500/mo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29200" y="2157984"/>
            <a:ext cx="1005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F5C518"/>
                </a:solidFill>
              </a:rPr>
              <a:t>$18,000+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8600" y="2578608"/>
            <a:ext cx="5943600" cy="493776"/>
          </a:xfrm>
          <a:prstGeom prst="rect">
            <a:avLst/>
          </a:prstGeom>
          <a:solidFill>
            <a:srgbClr val="1616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20040" y="2670048"/>
            <a:ext cx="3291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</a:rPr>
              <a:t>Marketing &amp; Outreach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49039" y="2670048"/>
            <a:ext cx="1005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B0B0C8"/>
                </a:solidFill>
              </a:rPr>
              <a:t>$667/mo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29200" y="2670048"/>
            <a:ext cx="1005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F5C518"/>
                </a:solidFill>
              </a:rPr>
              <a:t>$8,000+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28600" y="3090672"/>
            <a:ext cx="5943600" cy="493776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320040" y="3182112"/>
            <a:ext cx="3291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</a:rPr>
              <a:t>Legal, Entity &amp; IP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49039" y="3182112"/>
            <a:ext cx="1005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B0B0C8"/>
                </a:solidFill>
              </a:rPr>
              <a:t>one-time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29200" y="3182112"/>
            <a:ext cx="1005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F5C518"/>
                </a:solidFill>
              </a:rPr>
              <a:t>$8,200+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8600" y="3602736"/>
            <a:ext cx="5943600" cy="493776"/>
          </a:xfrm>
          <a:prstGeom prst="rect">
            <a:avLst/>
          </a:prstGeom>
          <a:solidFill>
            <a:srgbClr val="1616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320040" y="3694176"/>
            <a:ext cx="3291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FFFFFF"/>
                </a:solidFill>
              </a:rPr>
              <a:t>Tooling, APIs &amp; Misc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49039" y="3694176"/>
            <a:ext cx="1005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0">
                <a:solidFill>
                  <a:srgbClr val="B0B0C8"/>
                </a:solidFill>
              </a:rPr>
              <a:t>$750/mo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29200" y="3694176"/>
            <a:ext cx="1005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 i="0">
                <a:solidFill>
                  <a:srgbClr val="F5C518"/>
                </a:solidFill>
              </a:rPr>
              <a:t>$9,000+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28600" y="4114800"/>
            <a:ext cx="5943600" cy="493776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320040" y="4206240"/>
            <a:ext cx="3291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 i="0">
                <a:solidFill>
                  <a:srgbClr val="FFFFFF"/>
                </a:solidFill>
              </a:rPr>
              <a:t>TOTAL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49039" y="4206240"/>
            <a:ext cx="1005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5029200" y="4206240"/>
            <a:ext cx="10058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1" i="0">
                <a:solidFill>
                  <a:srgbClr val="F5C518"/>
                </a:solidFill>
              </a:rPr>
              <a:t>$43,200+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8600" y="4864608"/>
            <a:ext cx="5943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 i="1">
                <a:solidFill>
                  <a:srgbClr val="B0B0C8"/>
                </a:solidFill>
              </a:rPr>
              <a:t>'+' = floor estimate. Actual costs scale with growth.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92240" y="1261872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 i="0">
                <a:solidFill>
                  <a:srgbClr val="A75EFF"/>
                </a:solidFill>
              </a:rPr>
              <a:t>Funding Roadmap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92240" y="1664208"/>
            <a:ext cx="5486400" cy="146304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ectangle 34"/>
          <p:cNvSpPr/>
          <p:nvPr/>
        </p:nvSpPr>
        <p:spPr>
          <a:xfrm>
            <a:off x="6492240" y="1664208"/>
            <a:ext cx="54864" cy="14630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6629400" y="1755648"/>
            <a:ext cx="36576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 i="0">
                <a:solidFill>
                  <a:srgbClr val="A75EFF"/>
                </a:solidFill>
              </a:rPr>
              <a:t>Phase 1 · Year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29400" y="2103120"/>
            <a:ext cx="365760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</a:rPr>
              <a:t>Pre-Seed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84080" y="2048256"/>
            <a:ext cx="20116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2200" b="1" i="0">
                <a:solidFill>
                  <a:srgbClr val="F5C518"/>
                </a:solidFill>
              </a:rPr>
              <a:t>$53K+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29400" y="2532888"/>
            <a:ext cx="512064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0B0C8"/>
                </a:solidFill>
              </a:rPr>
              <a:t>3 pilot venues · refine detection · collect data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492240" y="3236976"/>
            <a:ext cx="5486400" cy="146304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Rectangle 40"/>
          <p:cNvSpPr/>
          <p:nvPr/>
        </p:nvSpPr>
        <p:spPr>
          <a:xfrm>
            <a:off x="6492240" y="3236976"/>
            <a:ext cx="54864" cy="14630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2" name="TextBox 41"/>
          <p:cNvSpPr txBox="1"/>
          <p:nvPr/>
        </p:nvSpPr>
        <p:spPr>
          <a:xfrm>
            <a:off x="6629400" y="3328416"/>
            <a:ext cx="36576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 i="0">
                <a:solidFill>
                  <a:srgbClr val="A75EFF"/>
                </a:solidFill>
              </a:rPr>
              <a:t>Phase 2 · Year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29400" y="3675887"/>
            <a:ext cx="365760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</a:rPr>
              <a:t>Seed Round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84080" y="3621024"/>
            <a:ext cx="20116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2200" b="1" i="0">
                <a:solidFill>
                  <a:srgbClr val="F5C518"/>
                </a:solidFill>
              </a:rPr>
              <a:t>$600K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29400" y="4105656"/>
            <a:ext cx="512064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0B0C8"/>
                </a:solidFill>
              </a:rPr>
              <a:t>10 venue contracts · $500K ARR target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92240" y="4809744"/>
            <a:ext cx="5486400" cy="146304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Rectangle 46"/>
          <p:cNvSpPr/>
          <p:nvPr/>
        </p:nvSpPr>
        <p:spPr>
          <a:xfrm>
            <a:off x="6492240" y="4809744"/>
            <a:ext cx="54864" cy="146304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6629400" y="4901183"/>
            <a:ext cx="36576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 i="0">
                <a:solidFill>
                  <a:srgbClr val="A75EFF"/>
                </a:solidFill>
              </a:rPr>
              <a:t>Phase 3 · Year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29400" y="5248656"/>
            <a:ext cx="365760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 i="0">
                <a:solidFill>
                  <a:srgbClr val="FFFFFF"/>
                </a:solidFill>
              </a:rPr>
              <a:t>Series 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784080" y="5193792"/>
            <a:ext cx="20116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2200" b="1" i="0">
                <a:solidFill>
                  <a:srgbClr val="F5C518"/>
                </a:solidFill>
              </a:rPr>
              <a:t>$2–4M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629400" y="5678424"/>
            <a:ext cx="512064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0B0C8"/>
                </a:solidFill>
              </a:rPr>
              <a:t>50+ venues · $3M+ ARR · 5 metro markets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BREAK-EVEN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FFFFFF"/>
                </a:solidFill>
              </a:rPr>
              <a:t>Profitable at 36,000 Tickets/Month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417320"/>
            <a:ext cx="3794760" cy="182880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93192" y="1527048"/>
            <a:ext cx="3474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 i="0">
                <a:solidFill>
                  <a:srgbClr val="B0B0C8"/>
                </a:solidFill>
              </a:rPr>
              <a:t>Monthly Fixed Costs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3192" y="1874519"/>
            <a:ext cx="347472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b="1" i="0">
                <a:solidFill>
                  <a:srgbClr val="22C55E"/>
                </a:solidFill>
              </a:rPr>
              <a:t>~$3,600+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192" y="2587752"/>
            <a:ext cx="34747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1">
                <a:solidFill>
                  <a:srgbClr val="B0B0C8"/>
                </a:solidFill>
              </a:rPr>
              <a:t>lean infrastructure + ops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33672" y="1417320"/>
            <a:ext cx="3794760" cy="182880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398264" y="1527048"/>
            <a:ext cx="3474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 i="0">
                <a:solidFill>
                  <a:srgbClr val="B0B0C8"/>
                </a:solidFill>
              </a:rPr>
              <a:t>Avg. Revenue / Ticket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8264" y="1874519"/>
            <a:ext cx="347472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b="1" i="0">
                <a:solidFill>
                  <a:srgbClr val="22C55E"/>
                </a:solidFill>
              </a:rPr>
              <a:t>$1.25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98264" y="2587752"/>
            <a:ext cx="34747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1">
                <a:solidFill>
                  <a:srgbClr val="B0B0C8"/>
                </a:solidFill>
              </a:rPr>
              <a:t>blended Starter/Pro rate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38744" y="1417320"/>
            <a:ext cx="3794760" cy="182880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403336" y="1527048"/>
            <a:ext cx="3474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 i="0">
                <a:solidFill>
                  <a:srgbClr val="B0B0C8"/>
                </a:solidFill>
              </a:rPr>
              <a:t>Tickets to Break Even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03336" y="1874519"/>
            <a:ext cx="347472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b="1" i="0">
                <a:solidFill>
                  <a:srgbClr val="22C55E"/>
                </a:solidFill>
              </a:rPr>
              <a:t>36,000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3336" y="2587752"/>
            <a:ext cx="34747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1">
                <a:solidFill>
                  <a:srgbClr val="B0B0C8"/>
                </a:solidFill>
              </a:rPr>
              <a:t>tickets per month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3429000"/>
            <a:ext cx="3794760" cy="182880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393192" y="3538728"/>
            <a:ext cx="3474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 i="0">
                <a:solidFill>
                  <a:srgbClr val="B0B0C8"/>
                </a:solidFill>
              </a:rPr>
              <a:t>Equivalent Events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3192" y="3886200"/>
            <a:ext cx="347472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b="1" i="0">
                <a:solidFill>
                  <a:srgbClr val="F5C518"/>
                </a:solidFill>
              </a:rPr>
              <a:t>~12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3192" y="4599432"/>
            <a:ext cx="34747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1">
                <a:solidFill>
                  <a:srgbClr val="B0B0C8"/>
                </a:solidFill>
              </a:rPr>
              <a:t>mid-size events/month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3672" y="3429000"/>
            <a:ext cx="3794760" cy="182880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4398264" y="3538728"/>
            <a:ext cx="3474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 i="0">
                <a:solidFill>
                  <a:srgbClr val="B0B0C8"/>
                </a:solidFill>
              </a:rPr>
              <a:t>Break-Even ARR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98264" y="3886200"/>
            <a:ext cx="347472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b="1" i="0">
                <a:solidFill>
                  <a:srgbClr val="F5C518"/>
                </a:solidFill>
              </a:rPr>
              <a:t>$540K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98264" y="4599432"/>
            <a:ext cx="34747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1">
                <a:solidFill>
                  <a:srgbClr val="B0B0C8"/>
                </a:solidFill>
              </a:rPr>
              <a:t>annualized run rate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8744" y="3429000"/>
            <a:ext cx="3794760" cy="182880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8403336" y="3538728"/>
            <a:ext cx="3474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 i="0">
                <a:solidFill>
                  <a:srgbClr val="B0B0C8"/>
                </a:solidFill>
              </a:rPr>
              <a:t>Timeline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03336" y="3886200"/>
            <a:ext cx="347472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b="1" i="0">
                <a:solidFill>
                  <a:srgbClr val="F5C518"/>
                </a:solidFill>
              </a:rPr>
              <a:t>Month 18–24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3336" y="4599432"/>
            <a:ext cx="34747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1">
                <a:solidFill>
                  <a:srgbClr val="B0B0C8"/>
                </a:solidFill>
              </a:rPr>
              <a:t>post-launch estimate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" y="5577840"/>
            <a:ext cx="117043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1">
                <a:solidFill>
                  <a:srgbClr val="B0B0C8"/>
                </a:solidFill>
              </a:rPr>
              <a:t>70–80% gross margin typical for SaaS  ·  Lighter Capital 2025 Benchmarks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0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4864" cy="6858000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" y="109728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 i="0">
                <a:solidFill>
                  <a:srgbClr val="A75EFF"/>
                </a:solidFill>
              </a:rPr>
              <a:t>BREAK-EVEN: STADIUM CONTEXT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11480"/>
            <a:ext cx="11704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FFFFFF"/>
                </a:solidFill>
              </a:rPr>
              <a:t>36,000 Tickets = Just a Handful of Events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" y="1188720"/>
            <a:ext cx="11823192" cy="27432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298448"/>
            <a:ext cx="5029200" cy="2103120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298448"/>
            <a:ext cx="5029200" cy="64008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11480" y="1389888"/>
            <a:ext cx="46634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 i="0">
                <a:solidFill>
                  <a:srgbClr val="22C55E"/>
                </a:solidFill>
              </a:rPr>
              <a:t>BREAK-EVEN TARGET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1480" y="1719072"/>
            <a:ext cx="4663440" cy="86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5400" b="1" i="0">
                <a:solidFill>
                  <a:srgbClr val="FFFFFF"/>
                </a:solidFill>
              </a:rPr>
              <a:t>36,000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480" y="2542032"/>
            <a:ext cx="4663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B0B0C8"/>
                </a:solidFill>
              </a:rPr>
              <a:t>tickets sold in a month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" y="2944368"/>
            <a:ext cx="466344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1">
                <a:solidFill>
                  <a:srgbClr val="F5C518"/>
                </a:solidFill>
              </a:rPr>
              <a:t>At $1.25 avg. → $45,000 revenue → covers all operating costs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3584448"/>
            <a:ext cx="5029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000" b="1" i="0" dirty="0">
                <a:solidFill>
                  <a:srgbClr val="FFFFFF"/>
                </a:solidFill>
              </a:rPr>
              <a:t>That's not a market. That's a single weekend.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94960" y="1298448"/>
            <a:ext cx="6583680" cy="402336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5440680" y="1335024"/>
            <a:ext cx="320040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</a:rPr>
              <a:t>Venue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2520" y="1335024"/>
            <a:ext cx="91440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</a:rPr>
              <a:t>Capacity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38360" y="1335024"/>
            <a:ext cx="86868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</a:rPr>
              <a:t>Type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69880" y="1335024"/>
            <a:ext cx="1600200" cy="3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FFFFF"/>
                </a:solidFill>
              </a:rPr>
              <a:t>Events to Break Even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94960" y="1700784"/>
            <a:ext cx="6583680" cy="512064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8732520" y="2048256"/>
            <a:ext cx="822960" cy="91440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5440680" y="1792224"/>
            <a:ext cx="3200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</a:rPr>
              <a:t>MetLife Stadium (NJ)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32520" y="1792224"/>
            <a:ext cx="914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22C55E"/>
                </a:solidFill>
              </a:rPr>
              <a:t>82,500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38360" y="1792224"/>
            <a:ext cx="8686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NFL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469880" y="1792224"/>
            <a:ext cx="1600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22C55E"/>
                </a:solidFill>
              </a:rPr>
              <a:t>1 event  ★☆☆☆☆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94960" y="2217420"/>
            <a:ext cx="6583680" cy="512064"/>
          </a:xfrm>
          <a:prstGeom prst="rect">
            <a:avLst/>
          </a:prstGeom>
          <a:solidFill>
            <a:srgbClr val="1616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8732520" y="2564891"/>
            <a:ext cx="822960" cy="91440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5440680" y="2308860"/>
            <a:ext cx="3200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</a:rPr>
              <a:t>AT&amp;T Stadium (Dallas)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32520" y="2308860"/>
            <a:ext cx="914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22C55E"/>
                </a:solidFill>
              </a:rPr>
              <a:t>80,000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738360" y="2308860"/>
            <a:ext cx="8686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NFL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69880" y="2308860"/>
            <a:ext cx="1600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22C55E"/>
                </a:solidFill>
              </a:rPr>
              <a:t>1 event  ★☆☆☆☆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94960" y="2734056"/>
            <a:ext cx="6583680" cy="512064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ectangle 31"/>
          <p:cNvSpPr/>
          <p:nvPr/>
        </p:nvSpPr>
        <p:spPr>
          <a:xfrm>
            <a:off x="8732520" y="3081528"/>
            <a:ext cx="822960" cy="91440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5440680" y="2825496"/>
            <a:ext cx="3200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</a:rPr>
              <a:t>SoFi Stadium (LA)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32520" y="2825496"/>
            <a:ext cx="914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22C55E"/>
                </a:solidFill>
              </a:rPr>
              <a:t>70,240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38360" y="2825496"/>
            <a:ext cx="8686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NFL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469880" y="2825496"/>
            <a:ext cx="1600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22C55E"/>
                </a:solidFill>
              </a:rPr>
              <a:t>1 event  ★☆☆☆☆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394960" y="3250691"/>
            <a:ext cx="6583680" cy="512064"/>
          </a:xfrm>
          <a:prstGeom prst="rect">
            <a:avLst/>
          </a:prstGeom>
          <a:solidFill>
            <a:srgbClr val="1616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Rectangle 37"/>
          <p:cNvSpPr/>
          <p:nvPr/>
        </p:nvSpPr>
        <p:spPr>
          <a:xfrm>
            <a:off x="8732520" y="3598163"/>
            <a:ext cx="822960" cy="91440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TextBox 38"/>
          <p:cNvSpPr txBox="1"/>
          <p:nvPr/>
        </p:nvSpPr>
        <p:spPr>
          <a:xfrm>
            <a:off x="5440680" y="3342132"/>
            <a:ext cx="3200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</a:rPr>
              <a:t>Allegiant Stadium (Las Vegas)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732520" y="3342132"/>
            <a:ext cx="914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22C55E"/>
                </a:solidFill>
              </a:rPr>
              <a:t>65,000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738360" y="3342132"/>
            <a:ext cx="8686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NFL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469880" y="3342132"/>
            <a:ext cx="1600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22C55E"/>
                </a:solidFill>
              </a:rPr>
              <a:t>1 event  ★☆☆☆☆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394960" y="3767328"/>
            <a:ext cx="6583680" cy="512064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Rectangle 43"/>
          <p:cNvSpPr/>
          <p:nvPr/>
        </p:nvSpPr>
        <p:spPr>
          <a:xfrm>
            <a:off x="8732520" y="4114800"/>
            <a:ext cx="475236" cy="9144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TextBox 44"/>
          <p:cNvSpPr txBox="1"/>
          <p:nvPr/>
        </p:nvSpPr>
        <p:spPr>
          <a:xfrm>
            <a:off x="5440680" y="3858768"/>
            <a:ext cx="3200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</a:rPr>
              <a:t>Madison Square Garden (NYC)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32520" y="3858768"/>
            <a:ext cx="914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5C518"/>
                </a:solidFill>
              </a:rPr>
              <a:t>20,789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38360" y="3858768"/>
            <a:ext cx="8686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Arena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469880" y="3858768"/>
            <a:ext cx="1600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5C518"/>
                </a:solidFill>
              </a:rPr>
              <a:t>2 events  ★★☆☆☆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94960" y="4283964"/>
            <a:ext cx="6583680" cy="512064"/>
          </a:xfrm>
          <a:prstGeom prst="rect">
            <a:avLst/>
          </a:prstGeom>
          <a:solidFill>
            <a:srgbClr val="1616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0" name="Rectangle 49"/>
          <p:cNvSpPr/>
          <p:nvPr/>
        </p:nvSpPr>
        <p:spPr>
          <a:xfrm>
            <a:off x="8732520" y="4631436"/>
            <a:ext cx="478162" cy="9144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1" name="TextBox 50"/>
          <p:cNvSpPr txBox="1"/>
          <p:nvPr/>
        </p:nvSpPr>
        <p:spPr>
          <a:xfrm>
            <a:off x="5440680" y="4375403"/>
            <a:ext cx="3200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</a:rPr>
              <a:t>United Center (Chicago)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732520" y="4375403"/>
            <a:ext cx="914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5C518"/>
                </a:solidFill>
              </a:rPr>
              <a:t>20,917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738360" y="4375403"/>
            <a:ext cx="8686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NBA/NHL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469880" y="4375403"/>
            <a:ext cx="1600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5C518"/>
                </a:solidFill>
              </a:rPr>
              <a:t>2 events  ★★☆☆☆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394960" y="4800600"/>
            <a:ext cx="6583680" cy="512064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6" name="Rectangle 55"/>
          <p:cNvSpPr/>
          <p:nvPr/>
        </p:nvSpPr>
        <p:spPr>
          <a:xfrm>
            <a:off x="8732520" y="5148072"/>
            <a:ext cx="448056" cy="91440"/>
          </a:xfrm>
          <a:prstGeom prst="rect">
            <a:avLst/>
          </a:prstGeom>
          <a:solidFill>
            <a:srgbClr val="F5C5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7" name="TextBox 56"/>
          <p:cNvSpPr txBox="1"/>
          <p:nvPr/>
        </p:nvSpPr>
        <p:spPr>
          <a:xfrm>
            <a:off x="5440680" y="4892040"/>
            <a:ext cx="3200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</a:rPr>
              <a:t>Kaseya Center (Miami)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732520" y="4892040"/>
            <a:ext cx="914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5C518"/>
                </a:solidFill>
              </a:rPr>
              <a:t>19,600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738360" y="4892040"/>
            <a:ext cx="8686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NBA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469880" y="4892040"/>
            <a:ext cx="1600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F5C518"/>
                </a:solidFill>
              </a:rPr>
              <a:t>2 events  ★★☆☆☆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394960" y="5317236"/>
            <a:ext cx="6583680" cy="512064"/>
          </a:xfrm>
          <a:prstGeom prst="rect">
            <a:avLst/>
          </a:prstGeom>
          <a:solidFill>
            <a:srgbClr val="1616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2" name="Rectangle 61"/>
          <p:cNvSpPr/>
          <p:nvPr/>
        </p:nvSpPr>
        <p:spPr>
          <a:xfrm>
            <a:off x="8732520" y="5664707"/>
            <a:ext cx="400050" cy="91440"/>
          </a:xfrm>
          <a:prstGeom prst="rect">
            <a:avLst/>
          </a:prstGeom>
          <a:solidFill>
            <a:srgbClr val="A75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3" name="TextBox 62"/>
          <p:cNvSpPr txBox="1"/>
          <p:nvPr/>
        </p:nvSpPr>
        <p:spPr>
          <a:xfrm>
            <a:off x="5440680" y="5408675"/>
            <a:ext cx="3200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</a:rPr>
              <a:t>Bridgestone Arena (Nashville)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732520" y="5408675"/>
            <a:ext cx="914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A75EFF"/>
                </a:solidFill>
              </a:rPr>
              <a:t>17,500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738360" y="5408675"/>
            <a:ext cx="8686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NHL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469880" y="5408675"/>
            <a:ext cx="1600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A75EFF"/>
                </a:solidFill>
              </a:rPr>
              <a:t>3 events  ★★★☆☆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394960" y="5833872"/>
            <a:ext cx="6583680" cy="512064"/>
          </a:xfrm>
          <a:prstGeom prst="rect">
            <a:avLst/>
          </a:prstGeom>
          <a:solidFill>
            <a:srgbClr val="1E1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8" name="Rectangle 67"/>
          <p:cNvSpPr/>
          <p:nvPr/>
        </p:nvSpPr>
        <p:spPr>
          <a:xfrm>
            <a:off x="8732520" y="6181344"/>
            <a:ext cx="274320" cy="91440"/>
          </a:xfrm>
          <a:prstGeom prst="rect">
            <a:avLst/>
          </a:prstGeom>
          <a:solidFill>
            <a:srgbClr val="A75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9" name="TextBox 68"/>
          <p:cNvSpPr txBox="1"/>
          <p:nvPr/>
        </p:nvSpPr>
        <p:spPr>
          <a:xfrm>
            <a:off x="5440680" y="5925312"/>
            <a:ext cx="3200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</a:rPr>
              <a:t>Mid-size Amphitheater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732520" y="5925312"/>
            <a:ext cx="914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A75EFF"/>
                </a:solidFill>
              </a:rPr>
              <a:t>12,000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738360" y="5925312"/>
            <a:ext cx="8686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Concert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469880" y="5925312"/>
            <a:ext cx="1600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A75EFF"/>
                </a:solidFill>
              </a:rPr>
              <a:t>3 events  ★★★☆☆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394960" y="6350507"/>
            <a:ext cx="6583680" cy="512064"/>
          </a:xfrm>
          <a:prstGeom prst="rect">
            <a:avLst/>
          </a:prstGeom>
          <a:solidFill>
            <a:srgbClr val="1616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4" name="Rectangle 73"/>
          <p:cNvSpPr/>
          <p:nvPr/>
        </p:nvSpPr>
        <p:spPr>
          <a:xfrm>
            <a:off x="8732520" y="6697979"/>
            <a:ext cx="182879" cy="91440"/>
          </a:xfrm>
          <a:prstGeom prst="rect">
            <a:avLst/>
          </a:prstGeom>
          <a:solidFill>
            <a:srgbClr val="B0B0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5" name="TextBox 74"/>
          <p:cNvSpPr txBox="1"/>
          <p:nvPr/>
        </p:nvSpPr>
        <p:spPr>
          <a:xfrm>
            <a:off x="5440680" y="6441947"/>
            <a:ext cx="3200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 i="0">
                <a:solidFill>
                  <a:srgbClr val="FFFFFF"/>
                </a:solidFill>
              </a:rPr>
              <a:t>University Arena (avg.)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732520" y="6441947"/>
            <a:ext cx="9144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B0B0C8"/>
                </a:solidFill>
              </a:rPr>
              <a:t>8,000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738360" y="6441947"/>
            <a:ext cx="86868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B0B0C8"/>
                </a:solidFill>
              </a:rPr>
              <a:t>College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469880" y="6441947"/>
            <a:ext cx="16002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 i="0">
                <a:solidFill>
                  <a:srgbClr val="A75EFF"/>
                </a:solidFill>
              </a:rPr>
              <a:t>5 events  ★★★★★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394960" y="6537960"/>
            <a:ext cx="65836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 i="1">
                <a:solidFill>
                  <a:srgbClr val="B0B0C8"/>
                </a:solidFill>
              </a:rPr>
              <a:t>★ = 1 sold-out event needed to break even  ·  Capacities: Wikipedia / Statista 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1576</Words>
  <Application>Microsoft Office PowerPoint</Application>
  <PresentationFormat>Custom</PresentationFormat>
  <Paragraphs>291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Shasanmi, Solomon</cp:lastModifiedBy>
  <cp:revision>6</cp:revision>
  <dcterms:created xsi:type="dcterms:W3CDTF">2013-01-27T09:14:16Z</dcterms:created>
  <dcterms:modified xsi:type="dcterms:W3CDTF">2026-02-23T22:52:50Z</dcterms:modified>
  <cp:category/>
</cp:coreProperties>
</file>